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Barlow" pitchFamily="2" charset="77"/>
      <p:regular r:id="rId10"/>
      <p:bold r:id="rId11"/>
      <p:italic r:id="rId12"/>
      <p:boldItalic r:id="rId13"/>
    </p:embeddedFont>
    <p:embeddedFont>
      <p:font typeface="Barlow Medium" panose="020F0502020204030204" pitchFamily="34" charset="0"/>
      <p:regular r:id="rId14"/>
      <p:bold r:id="rId15"/>
      <p:italic r:id="rId16"/>
      <p:boldItalic r:id="rId17"/>
    </p:embeddedFont>
    <p:embeddedFont>
      <p:font typeface="Barlow SemiBold" panose="020F05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8"/>
  </p:normalViewPr>
  <p:slideViewPr>
    <p:cSldViewPr snapToGrid="0">
      <p:cViewPr varScale="1">
        <p:scale>
          <a:sx n="141" d="100"/>
          <a:sy n="141" d="100"/>
        </p:scale>
        <p:origin x="800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colorado.edu/courses/79704/assignments/1237612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google.com/presentation/d/1B62EBnv7srBxufnO8EVRh2QfVurXmIMSzZ0PeH4i1jg/edi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Char char="●"/>
            </a:pPr>
            <a:r>
              <a:rPr lang="en" sz="1000" b="1">
                <a:solidFill>
                  <a:srgbClr val="444444"/>
                </a:solidFill>
                <a:highlight>
                  <a:srgbClr val="FFFFFF"/>
                </a:highlight>
              </a:rPr>
              <a:t>April 22:</a:t>
            </a:r>
            <a:r>
              <a:rPr lang="en" sz="1000">
                <a:solidFill>
                  <a:srgbClr val="444444"/>
                </a:solidFill>
                <a:highlight>
                  <a:srgbClr val="FFFFFF"/>
                </a:highlight>
              </a:rPr>
              <a:t> You will be presenting your </a:t>
            </a:r>
            <a:r>
              <a:rPr lang="en" sz="10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Alone Time Prototypes</a:t>
            </a:r>
            <a:r>
              <a:rPr lang="en" sz="1000">
                <a:solidFill>
                  <a:srgbClr val="444444"/>
                </a:solidFill>
                <a:highlight>
                  <a:srgbClr val="FFFFFF"/>
                </a:highlight>
              </a:rPr>
              <a:t> this week in your Recitation. You will need to turn in three things:</a:t>
            </a:r>
            <a:endParaRPr sz="10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marL="13970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Char char="○"/>
            </a:pPr>
            <a:r>
              <a:rPr lang="en" sz="1000">
                <a:solidFill>
                  <a:srgbClr val="444444"/>
                </a:solidFill>
                <a:highlight>
                  <a:srgbClr val="FFFFFF"/>
                </a:highlight>
              </a:rPr>
              <a:t>a link to your Adobe XD prototype</a:t>
            </a:r>
            <a:endParaRPr sz="10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marL="13970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Char char="○"/>
            </a:pPr>
            <a:r>
              <a:rPr lang="en" sz="1000">
                <a:solidFill>
                  <a:srgbClr val="444444"/>
                </a:solidFill>
                <a:highlight>
                  <a:srgbClr val="FFFFFF"/>
                </a:highlight>
              </a:rPr>
              <a:t>a PDF containing documentation of your process</a:t>
            </a:r>
            <a:endParaRPr sz="10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marL="13970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Char char="○"/>
            </a:pPr>
            <a:r>
              <a:rPr lang="en" sz="1000">
                <a:solidFill>
                  <a:srgbClr val="444444"/>
                </a:solidFill>
                <a:highlight>
                  <a:srgbClr val="FFFFFF"/>
                </a:highlight>
              </a:rPr>
              <a:t>a link to your Google Slides presentation.</a:t>
            </a:r>
            <a:endParaRPr sz="10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marL="209550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Char char="■"/>
            </a:pPr>
            <a:r>
              <a:rPr lang="en" sz="1000">
                <a:solidFill>
                  <a:srgbClr val="444444"/>
                </a:solidFill>
                <a:highlight>
                  <a:srgbClr val="FFFFFF"/>
                </a:highlight>
              </a:rPr>
              <a:t>Your slides must use the </a:t>
            </a:r>
            <a:r>
              <a:rPr lang="en" sz="10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template</a:t>
            </a:r>
            <a:endParaRPr sz="1000" u="sng">
              <a:solidFill>
                <a:schemeClr val="hlink"/>
              </a:solidFill>
              <a:highlight>
                <a:srgbClr val="FFFFFF"/>
              </a:highlight>
              <a:hlinkClick r:id="rId4"/>
            </a:endParaRPr>
          </a:p>
          <a:p>
            <a:pPr marL="20828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 (Links to an external site.)</a:t>
            </a:r>
            <a:endParaRPr sz="1000" u="sng">
              <a:solidFill>
                <a:schemeClr val="hlink"/>
              </a:solidFill>
              <a:highlight>
                <a:srgbClr val="FFFFFF"/>
              </a:highlight>
              <a:hlinkClick r:id="rId4"/>
            </a:endParaRPr>
          </a:p>
          <a:p>
            <a:pPr marL="209550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Char char="■"/>
            </a:pPr>
            <a:r>
              <a:rPr lang="en" sz="1000">
                <a:solidFill>
                  <a:srgbClr val="444444"/>
                </a:solidFill>
                <a:highlight>
                  <a:srgbClr val="FFFFFF"/>
                </a:highlight>
              </a:rPr>
              <a:t> provided.</a:t>
            </a:r>
            <a:endParaRPr sz="10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marL="209550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Char char="■"/>
            </a:pPr>
            <a:r>
              <a:rPr lang="en" sz="1000">
                <a:solidFill>
                  <a:srgbClr val="444444"/>
                </a:solidFill>
                <a:highlight>
                  <a:srgbClr val="FFFFFF"/>
                </a:highlight>
              </a:rPr>
              <a:t>To save time everyone will present from my computer, so test your link in advance.</a:t>
            </a:r>
            <a:endParaRPr sz="10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marL="209550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Char char="■"/>
            </a:pPr>
            <a:r>
              <a:rPr lang="en" sz="1000">
                <a:solidFill>
                  <a:srgbClr val="444444"/>
                </a:solidFill>
                <a:highlight>
                  <a:srgbClr val="FFFFFF"/>
                </a:highlight>
              </a:rPr>
              <a:t>You will have around 5 minutes to present.</a:t>
            </a:r>
            <a:endParaRPr sz="10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marL="209550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000"/>
              <a:buChar char="■"/>
            </a:pPr>
            <a:r>
              <a:rPr lang="en" sz="1000">
                <a:solidFill>
                  <a:srgbClr val="444444"/>
                </a:solidFill>
                <a:highlight>
                  <a:srgbClr val="FFFFFF"/>
                </a:highlight>
              </a:rPr>
              <a:t>You can choose one person from your group to present, or you can all present, it is up to you.</a:t>
            </a:r>
            <a:endParaRPr sz="10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23931d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23931d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min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23931d24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23931d24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min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23931d245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23931d245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min total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58e3ba9f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58e3ba9f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23931d24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23931d24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min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23931d245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23931d245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Critique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872900" y="-75"/>
            <a:ext cx="12711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241225" y="1310875"/>
            <a:ext cx="6509100" cy="2521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710225" y="1310850"/>
            <a:ext cx="5476800" cy="25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icon space">
  <p:cSld name="BLANK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2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2"/>
          <p:cNvSpPr/>
          <p:nvPr/>
        </p:nvSpPr>
        <p:spPr>
          <a:xfrm>
            <a:off x="867750" y="393425"/>
            <a:ext cx="8067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background image">
  <p:cSld name="BLANK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7872900" y="-75"/>
            <a:ext cx="12711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047925" y="-75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241225" y="1770000"/>
            <a:ext cx="6509100" cy="160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3047925" y="-75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2645075" y="393425"/>
            <a:ext cx="8067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731575" y="393525"/>
            <a:ext cx="4713000" cy="43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Char char="▪"/>
              <a:defRPr sz="3600" b="1"/>
            </a:lvl1pPr>
            <a:lvl2pPr marL="914400" lvl="1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▫"/>
              <a:defRPr sz="3600" b="1"/>
            </a:lvl2pPr>
            <a:lvl3pPr marL="1371600" lvl="2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▫"/>
              <a:defRPr sz="3600" b="1"/>
            </a:lvl3pPr>
            <a:lvl4pPr marL="1828800" lvl="3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▫"/>
              <a:defRPr sz="3600" b="1"/>
            </a:lvl4pPr>
            <a:lvl5pPr marL="2286000" lvl="4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b="1"/>
            </a:lvl5pPr>
            <a:lvl6pPr marL="2743200" lvl="5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b="1"/>
            </a:lvl6pPr>
            <a:lvl7pPr marL="3200400" lvl="6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b="1"/>
            </a:lvl7pPr>
            <a:lvl8pPr marL="3657600" lvl="7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b="1"/>
            </a:lvl8pPr>
            <a:lvl9pPr marL="4114800" lvl="8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b="1"/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2654717" y="337850"/>
            <a:ext cx="78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</a:rPr>
              <a:t>“</a:t>
            </a:r>
            <a:endParaRPr sz="7200" b="1">
              <a:solidFill>
                <a:srgbClr val="FFFFFF"/>
              </a:solidFill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▪"/>
              <a:defRPr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 slide">
  <p:cSld name="TITLE_AND_BODY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4178396" y="393525"/>
            <a:ext cx="45720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483099" y="393475"/>
            <a:ext cx="3460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865550" y="1349150"/>
            <a:ext cx="37764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1576275" y="1367175"/>
            <a:ext cx="3482400" cy="3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5268071" y="1367175"/>
            <a:ext cx="3482400" cy="3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1560175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2"/>
          </p:nvPr>
        </p:nvSpPr>
        <p:spPr>
          <a:xfrm>
            <a:off x="3996525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3"/>
          </p:nvPr>
        </p:nvSpPr>
        <p:spPr>
          <a:xfrm>
            <a:off x="6432874" y="1375225"/>
            <a:ext cx="2317500" cy="3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0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0"/>
          <p:cNvSpPr/>
          <p:nvPr/>
        </p:nvSpPr>
        <p:spPr>
          <a:xfrm>
            <a:off x="877500" y="4356125"/>
            <a:ext cx="7479300" cy="39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1182200" y="4356200"/>
            <a:ext cx="717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0"/>
          <p:cNvSpPr/>
          <p:nvPr/>
        </p:nvSpPr>
        <p:spPr>
          <a:xfrm>
            <a:off x="7963200" y="4356125"/>
            <a:ext cx="393600" cy="3936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hyperlink" Target="https://xd.adobe.com/view/b4b22eb2-8e5a-4072-98a6-ce5f8d3a15a8-e1e1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2710225" y="1310850"/>
            <a:ext cx="5476800" cy="25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Grounded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0"/>
              <a:t>Bella Pao, Brett Perez, Esther San Diego, and Leonardo LaPorta</a:t>
            </a:r>
            <a:endParaRPr sz="1700" b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Empathy Stage and POV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1414875" y="1200175"/>
            <a:ext cx="7335600" cy="10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We noticed that people don’t utilize alone time to process themselves and feelings.</a:t>
            </a:r>
            <a:endParaRPr sz="180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2"/>
          </p:nvPr>
        </p:nvSpPr>
        <p:spPr>
          <a:xfrm>
            <a:off x="1538475" y="2215400"/>
            <a:ext cx="7088400" cy="27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  <a:highlight>
                  <a:schemeClr val="l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POV Statement:</a:t>
            </a:r>
            <a:endParaRPr sz="2300">
              <a:solidFill>
                <a:srgbClr val="000000"/>
              </a:solidFill>
              <a:highlight>
                <a:schemeClr val="l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▪"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People turn to their phone when bored and lonely instead of processing emotions, thoughts, or reflecting on themselves. </a:t>
            </a:r>
            <a:endParaRPr>
              <a:solidFill>
                <a:srgbClr val="000000"/>
              </a:solidFill>
              <a:highlight>
                <a:schemeClr val="lt1"/>
              </a:highlight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▪"/>
            </a:pPr>
            <a:r>
              <a:rPr lang="en">
                <a:solidFill>
                  <a:srgbClr val="000000"/>
                </a:solidFill>
                <a:highlight>
                  <a:schemeClr val="lt1"/>
                </a:highlight>
              </a:rPr>
              <a:t>There is societal pressure to turn to the phone when waiting in line to look more connected to other people digitally or to seem productive. </a:t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1465950" y="2050933"/>
            <a:ext cx="7435800" cy="1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Brainstorming and Ideation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l="5904" t="3065" r="1700" b="2896"/>
          <a:stretch/>
        </p:blipFill>
        <p:spPr>
          <a:xfrm>
            <a:off x="1286750" y="2023000"/>
            <a:ext cx="3066051" cy="312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/>
          <p:nvPr/>
        </p:nvSpPr>
        <p:spPr>
          <a:xfrm>
            <a:off x="3237975" y="1991500"/>
            <a:ext cx="1174800" cy="393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Flower App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4995025" y="1860400"/>
            <a:ext cx="1174800" cy="704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Set a task, grow a plant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6752075" y="1883138"/>
            <a:ext cx="1572000" cy="501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Don’t want to demonize phones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4412800" y="2120450"/>
            <a:ext cx="527400" cy="12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6169825" y="2120450"/>
            <a:ext cx="527400" cy="12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3459975" y="1460188"/>
            <a:ext cx="73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Bold"/>
                <a:ea typeface="Barlow SemiBold"/>
                <a:cs typeface="Barlow SemiBold"/>
                <a:sym typeface="Barlow SemiBold"/>
              </a:rPr>
              <a:t>Idea</a:t>
            </a:r>
            <a:endParaRPr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4995028" y="1460200"/>
            <a:ext cx="136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Bold"/>
                <a:ea typeface="Barlow SemiBold"/>
                <a:cs typeface="Barlow SemiBold"/>
                <a:sym typeface="Barlow SemiBold"/>
              </a:rPr>
              <a:t>Description</a:t>
            </a:r>
            <a:endParaRPr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6752075" y="1460200"/>
            <a:ext cx="117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Bold"/>
                <a:ea typeface="Barlow SemiBold"/>
                <a:cs typeface="Barlow SemiBold"/>
                <a:sym typeface="Barlow SemiBold"/>
              </a:rPr>
              <a:t>Problem?</a:t>
            </a:r>
            <a:endParaRPr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3237975" y="3031350"/>
            <a:ext cx="1174800" cy="393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Walk App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4995025" y="2802900"/>
            <a:ext cx="1174800" cy="903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Lock phone, unlock after walking 1 mile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6752075" y="3031350"/>
            <a:ext cx="1471800" cy="393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Not Interactive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4412800" y="3160300"/>
            <a:ext cx="527400" cy="12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6169825" y="3160300"/>
            <a:ext cx="527400" cy="12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3232800" y="4071200"/>
            <a:ext cx="1174800" cy="393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Journaling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4989850" y="3940100"/>
            <a:ext cx="1174800" cy="704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Answer prompts, dig deeper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4407625" y="4200150"/>
            <a:ext cx="527400" cy="12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6164650" y="4200150"/>
            <a:ext cx="527400" cy="129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6762475" y="4011650"/>
            <a:ext cx="1776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Medium"/>
                <a:ea typeface="Barlow Medium"/>
                <a:cs typeface="Barlow Medium"/>
                <a:sym typeface="Barlow Medium"/>
              </a:rPr>
              <a:t>We like this one :)</a:t>
            </a:r>
            <a:endParaRPr sz="1800"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Prototyping</a:t>
            </a:r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32" name="Google Shape;132;p17"/>
          <p:cNvPicPr preferRelativeResize="0"/>
          <p:nvPr/>
        </p:nvPicPr>
        <p:blipFill rotWithShape="1">
          <a:blip r:embed="rId4">
            <a:alphaModFix/>
          </a:blip>
          <a:srcRect l="11188" t="23406" r="29489" b="19684"/>
          <a:stretch/>
        </p:blipFill>
        <p:spPr>
          <a:xfrm>
            <a:off x="7556776" y="1314248"/>
            <a:ext cx="1510125" cy="19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5">
            <a:alphaModFix/>
          </a:blip>
          <a:srcRect l="23330" r="32583" b="8020"/>
          <a:stretch/>
        </p:blipFill>
        <p:spPr>
          <a:xfrm rot="-5400000">
            <a:off x="3495787" y="-699800"/>
            <a:ext cx="2152426" cy="598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 rotWithShape="1">
          <a:blip r:embed="rId6">
            <a:alphaModFix/>
          </a:blip>
          <a:srcRect l="12072" t="3717" r="5859" b="12543"/>
          <a:stretch/>
        </p:blipFill>
        <p:spPr>
          <a:xfrm rot="5400000" flipH="1">
            <a:off x="7025788" y="3036538"/>
            <a:ext cx="1794900" cy="2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 rotWithShape="1">
          <a:blip r:embed="rId7">
            <a:alphaModFix/>
          </a:blip>
          <a:srcRect l="10387" t="31472" r="24529" b="3621"/>
          <a:stretch/>
        </p:blipFill>
        <p:spPr>
          <a:xfrm rot="5400000">
            <a:off x="4637110" y="3078537"/>
            <a:ext cx="1773101" cy="235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Prototypes</a:t>
            </a:r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43" name="Google Shape;143;p18"/>
          <p:cNvSpPr txBox="1"/>
          <p:nvPr/>
        </p:nvSpPr>
        <p:spPr>
          <a:xfrm>
            <a:off x="1658200" y="1750325"/>
            <a:ext cx="734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200" y="1410013"/>
            <a:ext cx="2361350" cy="232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597" y="1543749"/>
            <a:ext cx="1444851" cy="3246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 rotWithShape="1">
          <a:blip r:embed="rId5">
            <a:alphaModFix/>
          </a:blip>
          <a:srcRect b="10410"/>
          <a:stretch/>
        </p:blipFill>
        <p:spPr>
          <a:xfrm>
            <a:off x="3946800" y="3801000"/>
            <a:ext cx="3154851" cy="12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9154" y="1480585"/>
            <a:ext cx="2824850" cy="218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4483099" y="393475"/>
            <a:ext cx="3460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Design</a:t>
            </a:r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body" idx="1"/>
          </p:nvPr>
        </p:nvSpPr>
        <p:spPr>
          <a:xfrm>
            <a:off x="4865550" y="1349150"/>
            <a:ext cx="37764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▪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https://xd.adobe.com/view/b4b22eb2-8e5a-4072-98a6-ce5f8d3a15a8-e1e1/</a:t>
            </a:r>
            <a:endParaRPr dirty="0"/>
          </a:p>
        </p:txBody>
      </p:sp>
      <p:sp>
        <p:nvSpPr>
          <p:cNvPr id="154" name="Google Shape;154;p1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8537" y="2865800"/>
            <a:ext cx="1490427" cy="149042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6008550" y="4436625"/>
            <a:ext cx="1490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Barlow"/>
                <a:ea typeface="Barlow"/>
                <a:cs typeface="Barlow"/>
                <a:sym typeface="Barlow"/>
              </a:rPr>
              <a:t>Get Grounded</a:t>
            </a:r>
            <a:endParaRPr sz="15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ctrTitle"/>
          </p:nvPr>
        </p:nvSpPr>
        <p:spPr>
          <a:xfrm>
            <a:off x="2710225" y="1310850"/>
            <a:ext cx="5476800" cy="25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asset template">
  <a:themeElements>
    <a:clrScheme name="Custom 347">
      <a:dk1>
        <a:srgbClr val="434343"/>
      </a:dk1>
      <a:lt1>
        <a:srgbClr val="FFFFFF"/>
      </a:lt1>
      <a:dk2>
        <a:srgbClr val="D9D9D9"/>
      </a:dk2>
      <a:lt2>
        <a:srgbClr val="F1F1F1"/>
      </a:lt2>
      <a:accent1>
        <a:srgbClr val="FFB000"/>
      </a:accent1>
      <a:accent2>
        <a:srgbClr val="FFE19E"/>
      </a:accent2>
      <a:accent3>
        <a:srgbClr val="6D9EEB"/>
      </a:accent3>
      <a:accent4>
        <a:srgbClr val="C9DAF8"/>
      </a:accent4>
      <a:accent5>
        <a:srgbClr val="93C47D"/>
      </a:accent5>
      <a:accent6>
        <a:srgbClr val="D9EAD3"/>
      </a:accent6>
      <a:hlink>
        <a:srgbClr val="FF99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</Words>
  <Application>Microsoft Macintosh PowerPoint</Application>
  <PresentationFormat>On-screen Show (16:9)</PresentationFormat>
  <Paragraphs>46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Barlow Medium</vt:lpstr>
      <vt:lpstr>Barlow SemiBold</vt:lpstr>
      <vt:lpstr>Barlow</vt:lpstr>
      <vt:lpstr>Arial</vt:lpstr>
      <vt:lpstr>Basset template</vt:lpstr>
      <vt:lpstr>Get Grounded Bella Pao, Brett Perez, Esther San Diego, and Leonardo LaPorta</vt:lpstr>
      <vt:lpstr>Empathy Stage and POV</vt:lpstr>
      <vt:lpstr>Brainstorming and Ideation</vt:lpstr>
      <vt:lpstr>Prototyping</vt:lpstr>
      <vt:lpstr>Prototypes</vt:lpstr>
      <vt:lpstr>Final Design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Grounded Bella Pao, Brett Perez, Esther San Diego, and Leonardo LaPorta</dc:title>
  <cp:lastModifiedBy>Bella Pao</cp:lastModifiedBy>
  <cp:revision>1</cp:revision>
  <dcterms:modified xsi:type="dcterms:W3CDTF">2023-01-14T22:32:22Z</dcterms:modified>
</cp:coreProperties>
</file>